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7"/>
  </p:notesMasterIdLst>
  <p:sldIdLst>
    <p:sldId id="298" r:id="rId3"/>
    <p:sldId id="285" r:id="rId4"/>
    <p:sldId id="305" r:id="rId5"/>
    <p:sldId id="306" r:id="rId6"/>
    <p:sldId id="288" r:id="rId7"/>
    <p:sldId id="289" r:id="rId8"/>
    <p:sldId id="290" r:id="rId9"/>
    <p:sldId id="299" r:id="rId10"/>
    <p:sldId id="303" r:id="rId11"/>
    <p:sldId id="304" r:id="rId12"/>
    <p:sldId id="294" r:id="rId13"/>
    <p:sldId id="287" r:id="rId14"/>
    <p:sldId id="307" r:id="rId15"/>
    <p:sldId id="297"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733" autoAdjust="0"/>
  </p:normalViewPr>
  <p:slideViewPr>
    <p:cSldViewPr>
      <p:cViewPr varScale="1">
        <p:scale>
          <a:sx n="100" d="100"/>
          <a:sy n="100" d="100"/>
        </p:scale>
        <p:origin x="90" y="257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097521E-05D8-AC44-8352-1828A7013FBE}" type="datetimeFigureOut">
              <a:rPr lang="en-US" smtClean="0"/>
              <a:t>7/13/2023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EB36B2CA-C900-AE4D-A294-2A9B7D7DD45B}" type="slidenum">
              <a:rPr lang="en-US" smtClean="0"/>
              <a:t>‹#›</a:t>
            </a:fld>
            <a:endParaRPr lang="en-US"/>
          </a:p>
        </p:txBody>
      </p:sp>
    </p:spTree>
    <p:extLst>
      <p:ext uri="{BB962C8B-B14F-4D97-AF65-F5344CB8AC3E}">
        <p14:creationId xmlns:p14="http://schemas.microsoft.com/office/powerpoint/2010/main" val="3723159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JAKE – We think more pictures and less words will be better here. See Traveler Guide.</a:t>
            </a:r>
          </a:p>
        </p:txBody>
      </p:sp>
      <p:sp>
        <p:nvSpPr>
          <p:cNvPr id="4" name="Slide Number Placeholder 3"/>
          <p:cNvSpPr>
            <a:spLocks noGrp="1"/>
          </p:cNvSpPr>
          <p:nvPr>
            <p:ph type="sldNum" sz="quarter" idx="5"/>
          </p:nvPr>
        </p:nvSpPr>
        <p:spPr/>
        <p:txBody>
          <a:bodyPr/>
          <a:lstStyle/>
          <a:p>
            <a:fld id="{EB36B2CA-C900-AE4D-A294-2A9B7D7DD45B}" type="slidenum">
              <a:rPr lang="en-US" smtClean="0"/>
              <a:t>8</a:t>
            </a:fld>
            <a:endParaRPr lang="en-US"/>
          </a:p>
        </p:txBody>
      </p:sp>
    </p:spTree>
    <p:extLst>
      <p:ext uri="{BB962C8B-B14F-4D97-AF65-F5344CB8AC3E}">
        <p14:creationId xmlns:p14="http://schemas.microsoft.com/office/powerpoint/2010/main" val="3171424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545454"/>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fld id="{85B8EC2C-E905-4DD2-83FF-A78004331621}" type="slidenum">
              <a:rPr lang="en-US" smtClean="0">
                <a:solidFill>
                  <a:srgbClr val="FFFFFF"/>
                </a:solidFill>
              </a:rPr>
              <a:pPr/>
              <a:t>‹#›</a:t>
            </a:fld>
            <a:endParaRPr lang="en-US">
              <a:solidFill>
                <a:srgbClr val="FFFFFF"/>
              </a:solidFill>
            </a:endParaRPr>
          </a:p>
        </p:txBody>
      </p:sp>
      <p:pic>
        <p:nvPicPr>
          <p:cNvPr id="7" name="Picture 1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16"/>
          <p:cNvSpPr txBox="1">
            <a:spLocks noChangeArrowheads="1"/>
          </p:cNvSpPr>
          <p:nvPr userDrawn="1"/>
        </p:nvSpPr>
        <p:spPr bwMode="auto">
          <a:xfrm>
            <a:off x="4876800" y="682625"/>
            <a:ext cx="38100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p>
            <a:pPr algn="r" eaLnBrk="0" fontAlgn="base" hangingPunct="0">
              <a:lnSpc>
                <a:spcPct val="40000"/>
              </a:lnSpc>
              <a:spcBef>
                <a:spcPct val="50000"/>
              </a:spcBef>
              <a:spcAft>
                <a:spcPct val="0"/>
              </a:spcAft>
              <a:defRPr/>
            </a:pPr>
            <a:r>
              <a:rPr lang="en-US" sz="1000" dirty="0">
                <a:solidFill>
                  <a:srgbClr val="FFFFFF"/>
                </a:solidFill>
                <a:ea typeface="ＭＳ Ｐゴシック" charset="0"/>
                <a:cs typeface="Arial" charset="0"/>
              </a:rPr>
              <a:t>YOUR DEPARTMENT NAME  IN ALL CAPS</a:t>
            </a:r>
          </a:p>
          <a:p>
            <a:pPr algn="r" eaLnBrk="0" fontAlgn="base" hangingPunct="0">
              <a:lnSpc>
                <a:spcPct val="40000"/>
              </a:lnSpc>
              <a:spcBef>
                <a:spcPct val="50000"/>
              </a:spcBef>
              <a:spcAft>
                <a:spcPct val="0"/>
              </a:spcAft>
              <a:defRPr/>
            </a:pPr>
            <a:r>
              <a:rPr lang="en-US" sz="1000" dirty="0">
                <a:solidFill>
                  <a:srgbClr val="FFFFFF"/>
                </a:solidFill>
                <a:ea typeface="ＭＳ Ｐゴシック" charset="0"/>
                <a:cs typeface="Arial" charset="0"/>
              </a:rPr>
              <a:t>EDIT THIS TEXT ON TITLE MASTER</a:t>
            </a:r>
          </a:p>
        </p:txBody>
      </p:sp>
    </p:spTree>
    <p:extLst>
      <p:ext uri="{BB962C8B-B14F-4D97-AF65-F5344CB8AC3E}">
        <p14:creationId xmlns:p14="http://schemas.microsoft.com/office/powerpoint/2010/main" val="3851085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545454"/>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fld id="{043108E0-EA75-459E-BC20-70B0F7C5935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446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545454"/>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fld id="{DCC56A97-13AE-4692-83F5-0F1C649EAD2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82799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6"/>
          <p:cNvSpPr txBox="1">
            <a:spLocks noChangeArrowheads="1"/>
          </p:cNvSpPr>
          <p:nvPr userDrawn="1"/>
        </p:nvSpPr>
        <p:spPr bwMode="auto">
          <a:xfrm>
            <a:off x="4876800" y="682625"/>
            <a:ext cx="38100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p>
            <a:pPr algn="r" eaLnBrk="0" fontAlgn="base" hangingPunct="0">
              <a:lnSpc>
                <a:spcPct val="40000"/>
              </a:lnSpc>
              <a:spcBef>
                <a:spcPct val="50000"/>
              </a:spcBef>
              <a:spcAft>
                <a:spcPct val="0"/>
              </a:spcAft>
              <a:defRPr/>
            </a:pPr>
            <a:r>
              <a:rPr lang="en-US" sz="1000" dirty="0">
                <a:solidFill>
                  <a:srgbClr val="FFFFFF"/>
                </a:solidFill>
                <a:ea typeface="ＭＳ Ｐゴシック" charset="0"/>
                <a:cs typeface="Arial" charset="0"/>
              </a:rPr>
              <a:t>YOUR DEPARTMENT NAME  IN ALL CAPS</a:t>
            </a:r>
          </a:p>
          <a:p>
            <a:pPr algn="r" eaLnBrk="0" fontAlgn="base" hangingPunct="0">
              <a:lnSpc>
                <a:spcPct val="40000"/>
              </a:lnSpc>
              <a:spcBef>
                <a:spcPct val="50000"/>
              </a:spcBef>
              <a:spcAft>
                <a:spcPct val="0"/>
              </a:spcAft>
              <a:defRPr/>
            </a:pPr>
            <a:r>
              <a:rPr lang="en-US" sz="1000" dirty="0">
                <a:solidFill>
                  <a:srgbClr val="FFFFFF"/>
                </a:solidFill>
                <a:ea typeface="ＭＳ Ｐゴシック" charset="0"/>
                <a:cs typeface="Arial" charset="0"/>
              </a:rPr>
              <a:t>EDIT THIS TEXT ON TITLE MASTER</a:t>
            </a:r>
          </a:p>
        </p:txBody>
      </p:sp>
      <p:sp>
        <p:nvSpPr>
          <p:cNvPr id="7171" name="Rectangle 3"/>
          <p:cNvSpPr>
            <a:spLocks noGrp="1" noChangeArrowheads="1"/>
          </p:cNvSpPr>
          <p:nvPr>
            <p:ph type="ctrTitle"/>
          </p:nvPr>
        </p:nvSpPr>
        <p:spPr>
          <a:xfrm>
            <a:off x="685800" y="1524000"/>
            <a:ext cx="7772400" cy="1905000"/>
          </a:xfrm>
        </p:spPr>
        <p:txBody>
          <a:bodyPr/>
          <a:lstStyle>
            <a:lvl1pPr algn="ctr">
              <a:defRPr>
                <a:solidFill>
                  <a:schemeClr val="bg1"/>
                </a:solidFill>
              </a:defRPr>
            </a:lvl1pPr>
          </a:lstStyle>
          <a:p>
            <a:pPr lvl="0"/>
            <a:r>
              <a:rPr lang="en-US" noProof="0"/>
              <a:t>Click to edit Master title style</a:t>
            </a:r>
            <a:endParaRPr lang="en-US" noProof="0" dirty="0"/>
          </a:p>
        </p:txBody>
      </p:sp>
      <p:sp>
        <p:nvSpPr>
          <p:cNvPr id="7172" name="Rectangle 4"/>
          <p:cNvSpPr>
            <a:spLocks noGrp="1" noChangeArrowheads="1"/>
          </p:cNvSpPr>
          <p:nvPr>
            <p:ph type="subTitle" idx="1"/>
          </p:nvPr>
        </p:nvSpPr>
        <p:spPr>
          <a:xfrm>
            <a:off x="1371600" y="3810000"/>
            <a:ext cx="6400800" cy="2286000"/>
          </a:xfrm>
        </p:spPr>
        <p:txBody>
          <a:bodyPr/>
          <a:lstStyle>
            <a:lvl1pPr marL="0" indent="0" algn="ctr">
              <a:buFontTx/>
              <a:buNone/>
              <a:defRPr>
                <a:solidFill>
                  <a:schemeClr val="bg1">
                    <a:lumMod val="85000"/>
                  </a:schemeClr>
                </a:solidFill>
              </a:defRPr>
            </a:lvl1pPr>
          </a:lstStyle>
          <a:p>
            <a:pPr lvl="0"/>
            <a:r>
              <a:rPr lang="en-US" noProof="0"/>
              <a:t>Click to edit Master subtitle style</a:t>
            </a:r>
            <a:endParaRPr lang="en-US" noProof="0" dirty="0"/>
          </a:p>
        </p:txBody>
      </p:sp>
      <p:sp>
        <p:nvSpPr>
          <p:cNvPr id="6" name="Rectangle 5"/>
          <p:cNvSpPr>
            <a:spLocks noGrp="1" noChangeArrowheads="1"/>
          </p:cNvSpPr>
          <p:nvPr>
            <p:ph type="dt" sz="half" idx="10"/>
          </p:nvPr>
        </p:nvSpPr>
        <p:spPr>
          <a:xfrm>
            <a:off x="685800" y="6477000"/>
            <a:ext cx="1905000" cy="228600"/>
          </a:xfrm>
          <a:extLst>
            <a:ext uri="{FAA26D3D-D897-4be2-8F04-BA451C77F1D7}">
              <ma14:placeholderFlag xmlns:ma14="http://schemas.microsoft.com/office/mac/drawingml/2011/main" xmlns="" val="1"/>
            </a:ext>
          </a:extLst>
        </p:spPr>
        <p:txBody>
          <a:bodyPr/>
          <a:lstStyle>
            <a:lvl1pPr>
              <a:defRPr dirty="0"/>
            </a:lvl1pPr>
          </a:lstStyle>
          <a:p>
            <a:pPr>
              <a:defRPr/>
            </a:pPr>
            <a:endParaRPr lang="en-US">
              <a:solidFill>
                <a:srgbClr val="545454"/>
              </a:solidFill>
            </a:endParaRPr>
          </a:p>
        </p:txBody>
      </p:sp>
      <p:sp>
        <p:nvSpPr>
          <p:cNvPr id="7" name="Rectangle 6"/>
          <p:cNvSpPr>
            <a:spLocks noGrp="1" noChangeArrowheads="1"/>
          </p:cNvSpPr>
          <p:nvPr>
            <p:ph type="ftr" sz="quarter" idx="11"/>
          </p:nvPr>
        </p:nvSpPr>
        <p:spPr>
          <a:xfrm>
            <a:off x="3124200" y="6477000"/>
            <a:ext cx="2895600" cy="228600"/>
          </a:xfrm>
          <a:extLst>
            <a:ext uri="{FAA26D3D-D897-4be2-8F04-BA451C77F1D7}">
              <ma14:placeholderFlag xmlns:ma14="http://schemas.microsoft.com/office/mac/drawingml/2011/main" xmlns="" val="1"/>
            </a:ext>
          </a:extLst>
        </p:spPr>
        <p:txBody>
          <a:bodyPr/>
          <a:lstStyle>
            <a:lvl1pPr>
              <a:defRPr dirty="0"/>
            </a:lvl1pPr>
          </a:lstStyle>
          <a:p>
            <a:pPr>
              <a:defRPr/>
            </a:pPr>
            <a:endParaRPr lang="en-US">
              <a:solidFill>
                <a:srgbClr val="FFFFFF"/>
              </a:solidFill>
            </a:endParaRPr>
          </a:p>
        </p:txBody>
      </p:sp>
      <p:sp>
        <p:nvSpPr>
          <p:cNvPr id="8" name="Rectangle 7"/>
          <p:cNvSpPr>
            <a:spLocks noGrp="1" noChangeArrowheads="1"/>
          </p:cNvSpPr>
          <p:nvPr>
            <p:ph type="sldNum" sz="quarter" idx="12"/>
          </p:nvPr>
        </p:nvSpPr>
        <p:spPr>
          <a:xfrm>
            <a:off x="6553200" y="6477000"/>
            <a:ext cx="1905000" cy="228600"/>
          </a:xfrm>
          <a:extLst>
            <a:ext uri="{FAA26D3D-D897-4be2-8F04-BA451C77F1D7}">
              <ma14:placeholderFlag xmlns:ma14="http://schemas.microsoft.com/office/mac/drawingml/2011/main" xmlns="" val="1"/>
            </a:ext>
          </a:extLst>
        </p:spPr>
        <p:txBody>
          <a:bodyPr/>
          <a:lstStyle>
            <a:lvl1pPr>
              <a:defRPr/>
            </a:lvl1pPr>
          </a:lstStyle>
          <a:p>
            <a:fld id="{85B8EC2C-E905-4DD2-83FF-A780043316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79281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6702242-8744-419E-A178-B86E449A684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01520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3329BB6-FDD3-45BC-BE0C-9DE47EB3BC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35950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86000"/>
            <a:ext cx="40005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2286000"/>
            <a:ext cx="40005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E1E621D0-2C37-4720-B0B9-634DC14E3A2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15121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48FD9E32-53CE-4664-ABC5-E1D4D7C7724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86370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D8F0EDF2-5005-4984-AAF7-9359DD158E4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7487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54F8D33B-D16A-4A82-9576-7D864F09D88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23853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D8158EF-946F-45DC-840B-D82B33B6067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871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545454"/>
              </a:solidFill>
            </a:endParaRPr>
          </a:p>
        </p:txBody>
      </p:sp>
      <p:sp>
        <p:nvSpPr>
          <p:cNvPr id="5" name="Footer Placeholder 4"/>
          <p:cNvSpPr>
            <a:spLocks noGrp="1"/>
          </p:cNvSpPr>
          <p:nvPr>
            <p:ph type="ftr" sz="quarter" idx="11"/>
          </p:nvPr>
        </p:nvSpPr>
        <p:spPr/>
        <p:txBody>
          <a:bodyPr/>
          <a:lstStyle/>
          <a:p>
            <a:pPr>
              <a:defRPr/>
            </a:pPr>
            <a:r>
              <a:rPr lang="en-US" dirty="0">
                <a:solidFill>
                  <a:srgbClr val="FFFFFF"/>
                </a:solidFill>
              </a:rPr>
              <a:t>FINANCIAL &amp; BUSINESS SERVICES</a:t>
            </a:r>
          </a:p>
        </p:txBody>
      </p:sp>
      <p:sp>
        <p:nvSpPr>
          <p:cNvPr id="6" name="Slide Number Placeholder 5"/>
          <p:cNvSpPr>
            <a:spLocks noGrp="1"/>
          </p:cNvSpPr>
          <p:nvPr>
            <p:ph type="sldNum" sz="quarter" idx="12"/>
          </p:nvPr>
        </p:nvSpPr>
        <p:spPr/>
        <p:txBody>
          <a:bodyPr/>
          <a:lstStyle/>
          <a:p>
            <a:fld id="{26702242-8744-419E-A178-B86E449A684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63735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7D780873-FC60-4FEB-A62D-1FD7234C92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44078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43108E0-EA75-459E-BC20-70B0F7C5935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10275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1219200"/>
            <a:ext cx="203835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19200"/>
            <a:ext cx="596265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CC56A97-13AE-4692-83F5-0F1C649EAD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9879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545454"/>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fld id="{F3329BB6-FDD3-45BC-BE0C-9DE47EB3BCA7}"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35175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545454"/>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fld id="{E1E621D0-2C37-4720-B0B9-634DC14E3A2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12899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545454"/>
              </a:solidFill>
            </a:endParaRPr>
          </a:p>
        </p:txBody>
      </p:sp>
      <p:sp>
        <p:nvSpPr>
          <p:cNvPr id="8" name="Footer Placeholder 7"/>
          <p:cNvSpPr>
            <a:spLocks noGrp="1"/>
          </p:cNvSpPr>
          <p:nvPr>
            <p:ph type="ftr" sz="quarter" idx="11"/>
          </p:nvPr>
        </p:nvSpPr>
        <p:spPr/>
        <p:txBody>
          <a:bodyPr/>
          <a:lstStyle/>
          <a:p>
            <a:pPr>
              <a:defRPr/>
            </a:pPr>
            <a:endParaRPr lang="en-US">
              <a:solidFill>
                <a:srgbClr val="FFFFFF"/>
              </a:solidFill>
            </a:endParaRPr>
          </a:p>
        </p:txBody>
      </p:sp>
      <p:sp>
        <p:nvSpPr>
          <p:cNvPr id="9" name="Slide Number Placeholder 8"/>
          <p:cNvSpPr>
            <a:spLocks noGrp="1"/>
          </p:cNvSpPr>
          <p:nvPr>
            <p:ph type="sldNum" sz="quarter" idx="12"/>
          </p:nvPr>
        </p:nvSpPr>
        <p:spPr/>
        <p:txBody>
          <a:bodyPr/>
          <a:lstStyle/>
          <a:p>
            <a:fld id="{48FD9E32-53CE-4664-ABC5-E1D4D7C77247}"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64765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545454"/>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fld id="{D8F0EDF2-5005-4984-AAF7-9359DD158E45}"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53277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545454"/>
              </a:solidFill>
            </a:endParaRPr>
          </a:p>
        </p:txBody>
      </p:sp>
      <p:sp>
        <p:nvSpPr>
          <p:cNvPr id="3" name="Footer Placeholder 2"/>
          <p:cNvSpPr>
            <a:spLocks noGrp="1"/>
          </p:cNvSpPr>
          <p:nvPr>
            <p:ph type="ftr" sz="quarter" idx="11"/>
          </p:nvPr>
        </p:nvSpPr>
        <p:spPr/>
        <p:txBody>
          <a:bodyPr/>
          <a:lstStyle/>
          <a:p>
            <a:pPr>
              <a:defRPr/>
            </a:pPr>
            <a:endParaRPr lang="en-US">
              <a:solidFill>
                <a:srgbClr val="FFFFFF"/>
              </a:solidFill>
            </a:endParaRPr>
          </a:p>
        </p:txBody>
      </p:sp>
      <p:sp>
        <p:nvSpPr>
          <p:cNvPr id="4" name="Slide Number Placeholder 3"/>
          <p:cNvSpPr>
            <a:spLocks noGrp="1"/>
          </p:cNvSpPr>
          <p:nvPr>
            <p:ph type="sldNum" sz="quarter" idx="12"/>
          </p:nvPr>
        </p:nvSpPr>
        <p:spPr/>
        <p:txBody>
          <a:bodyPr/>
          <a:lstStyle/>
          <a:p>
            <a:fld id="{54F8D33B-D16A-4A82-9576-7D864F09D88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79953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545454"/>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fld id="{8D8158EF-946F-45DC-840B-D82B33B6067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0286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545454"/>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fld id="{7D780873-FC60-4FEB-A62D-1FD7234C92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1308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B3695-9D95-4A76-97A2-F2304A75F57F}" type="datetimeFigureOut">
              <a:rPr lang="en-US" smtClean="0"/>
              <a:t>7/13/2023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BE236-75B1-40DA-96DD-693EEA84A8D9}" type="slidenum">
              <a:rPr lang="en-US" smtClean="0"/>
              <a:t>‹#›</a:t>
            </a:fld>
            <a:endParaRPr lang="en-US"/>
          </a:p>
        </p:txBody>
      </p:sp>
      <p:pic>
        <p:nvPicPr>
          <p:cNvPr id="7" name="Picture 1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588"/>
            <a:ext cx="9144000" cy="686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184102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588"/>
            <a:ext cx="9144000" cy="686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1219200"/>
            <a:ext cx="8153400" cy="76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2286000"/>
            <a:ext cx="8153400" cy="3962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838200" y="6477000"/>
            <a:ext cx="1905000" cy="228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dirty="0">
                <a:latin typeface="Arial" charset="0"/>
                <a:ea typeface="ＭＳ Ｐゴシック" charset="0"/>
                <a:cs typeface="Arial" charset="0"/>
              </a:defRPr>
            </a:lvl1pPr>
          </a:lstStyle>
          <a:p>
            <a:pPr eaLnBrk="0" fontAlgn="base" hangingPunct="0">
              <a:spcBef>
                <a:spcPct val="0"/>
              </a:spcBef>
              <a:spcAft>
                <a:spcPct val="0"/>
              </a:spcAft>
              <a:defRPr/>
            </a:pPr>
            <a:endParaRPr lang="en-US">
              <a:solidFill>
                <a:srgbClr val="545454"/>
              </a:solidFill>
            </a:endParaRPr>
          </a:p>
        </p:txBody>
      </p:sp>
      <p:sp>
        <p:nvSpPr>
          <p:cNvPr id="1029" name="Rectangle 5"/>
          <p:cNvSpPr>
            <a:spLocks noGrp="1" noChangeArrowheads="1"/>
          </p:cNvSpPr>
          <p:nvPr>
            <p:ph type="ftr" sz="quarter" idx="3"/>
          </p:nvPr>
        </p:nvSpPr>
        <p:spPr bwMode="auto">
          <a:xfrm>
            <a:off x="3276600" y="6477000"/>
            <a:ext cx="2895600" cy="228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dirty="0">
                <a:solidFill>
                  <a:schemeClr val="bg1"/>
                </a:solidFill>
                <a:latin typeface="Arial" charset="0"/>
                <a:ea typeface="ＭＳ Ｐゴシック" charset="0"/>
                <a:cs typeface="Arial" charset="0"/>
              </a:defRPr>
            </a:lvl1pPr>
          </a:lstStyle>
          <a:p>
            <a:pPr eaLnBrk="0" fontAlgn="base" hangingPunct="0">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705600" y="6477000"/>
            <a:ext cx="1905000" cy="228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bg1"/>
                </a:solidFill>
                <a:cs typeface="Arial" pitchFamily="34" charset="0"/>
              </a:defRPr>
            </a:lvl1pPr>
          </a:lstStyle>
          <a:p>
            <a:pPr eaLnBrk="0" fontAlgn="base" hangingPunct="0">
              <a:spcBef>
                <a:spcPct val="0"/>
              </a:spcBef>
              <a:spcAft>
                <a:spcPct val="0"/>
              </a:spcAft>
            </a:pPr>
            <a:fld id="{797F3A87-952B-494F-899B-4EF0703BB34D}" type="slidenum">
              <a:rPr lang="en-US" smtClean="0">
                <a:solidFill>
                  <a:srgbClr val="FFFFFF"/>
                </a:solidFill>
              </a:rPr>
              <a:pPr eaLnBrk="0" fontAlgn="base" hangingPunct="0">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1773027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fontAlgn="base" hangingPunct="1">
        <a:spcBef>
          <a:spcPct val="0"/>
        </a:spcBef>
        <a:spcAft>
          <a:spcPct val="0"/>
        </a:spcAft>
        <a:defRPr sz="4800">
          <a:solidFill>
            <a:srgbClr val="545454"/>
          </a:solidFill>
          <a:latin typeface="+mj-lt"/>
          <a:ea typeface="ＭＳ Ｐゴシック" charset="0"/>
          <a:cs typeface="ＭＳ Ｐゴシック" charset="0"/>
        </a:defRPr>
      </a:lvl1pPr>
      <a:lvl2pPr algn="l" rtl="0" eaLnBrk="1" fontAlgn="base" hangingPunct="1">
        <a:spcBef>
          <a:spcPct val="0"/>
        </a:spcBef>
        <a:spcAft>
          <a:spcPct val="0"/>
        </a:spcAft>
        <a:defRPr sz="4800">
          <a:solidFill>
            <a:srgbClr val="545454"/>
          </a:solidFill>
          <a:latin typeface="Arial" charset="0"/>
          <a:ea typeface="ＭＳ Ｐゴシック" charset="0"/>
          <a:cs typeface="ＭＳ Ｐゴシック" charset="0"/>
        </a:defRPr>
      </a:lvl2pPr>
      <a:lvl3pPr algn="l" rtl="0" eaLnBrk="1" fontAlgn="base" hangingPunct="1">
        <a:spcBef>
          <a:spcPct val="0"/>
        </a:spcBef>
        <a:spcAft>
          <a:spcPct val="0"/>
        </a:spcAft>
        <a:defRPr sz="4800">
          <a:solidFill>
            <a:srgbClr val="545454"/>
          </a:solidFill>
          <a:latin typeface="Arial" charset="0"/>
          <a:ea typeface="ＭＳ Ｐゴシック" charset="0"/>
          <a:cs typeface="ＭＳ Ｐゴシック" charset="0"/>
        </a:defRPr>
      </a:lvl3pPr>
      <a:lvl4pPr algn="l" rtl="0" eaLnBrk="1" fontAlgn="base" hangingPunct="1">
        <a:spcBef>
          <a:spcPct val="0"/>
        </a:spcBef>
        <a:spcAft>
          <a:spcPct val="0"/>
        </a:spcAft>
        <a:defRPr sz="4800">
          <a:solidFill>
            <a:srgbClr val="545454"/>
          </a:solidFill>
          <a:latin typeface="Arial" charset="0"/>
          <a:ea typeface="ＭＳ Ｐゴシック" charset="0"/>
          <a:cs typeface="ＭＳ Ｐゴシック" charset="0"/>
        </a:defRPr>
      </a:lvl4pPr>
      <a:lvl5pPr algn="l" rtl="0" eaLnBrk="1" fontAlgn="base" hangingPunct="1">
        <a:spcBef>
          <a:spcPct val="0"/>
        </a:spcBef>
        <a:spcAft>
          <a:spcPct val="0"/>
        </a:spcAft>
        <a:defRPr sz="4800">
          <a:solidFill>
            <a:srgbClr val="545454"/>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800">
          <a:solidFill>
            <a:srgbClr val="545454"/>
          </a:solidFill>
          <a:latin typeface="Times" charset="0"/>
          <a:ea typeface="ＭＳ Ｐゴシック" charset="0"/>
          <a:cs typeface="Arial" charset="0"/>
        </a:defRPr>
      </a:lvl6pPr>
      <a:lvl7pPr marL="914400" algn="l" rtl="0" eaLnBrk="1" fontAlgn="base" hangingPunct="1">
        <a:spcBef>
          <a:spcPct val="0"/>
        </a:spcBef>
        <a:spcAft>
          <a:spcPct val="0"/>
        </a:spcAft>
        <a:defRPr sz="4800">
          <a:solidFill>
            <a:srgbClr val="545454"/>
          </a:solidFill>
          <a:latin typeface="Times" charset="0"/>
          <a:ea typeface="ＭＳ Ｐゴシック" charset="0"/>
          <a:cs typeface="Arial" charset="0"/>
        </a:defRPr>
      </a:lvl7pPr>
      <a:lvl8pPr marL="1371600" algn="l" rtl="0" eaLnBrk="1" fontAlgn="base" hangingPunct="1">
        <a:spcBef>
          <a:spcPct val="0"/>
        </a:spcBef>
        <a:spcAft>
          <a:spcPct val="0"/>
        </a:spcAft>
        <a:defRPr sz="4800">
          <a:solidFill>
            <a:srgbClr val="545454"/>
          </a:solidFill>
          <a:latin typeface="Times" charset="0"/>
          <a:ea typeface="ＭＳ Ｐゴシック" charset="0"/>
          <a:cs typeface="Arial" charset="0"/>
        </a:defRPr>
      </a:lvl8pPr>
      <a:lvl9pPr marL="1828800" algn="l" rtl="0" eaLnBrk="1" fontAlgn="base" hangingPunct="1">
        <a:spcBef>
          <a:spcPct val="0"/>
        </a:spcBef>
        <a:spcAft>
          <a:spcPct val="0"/>
        </a:spcAft>
        <a:defRPr sz="4800">
          <a:solidFill>
            <a:srgbClr val="545454"/>
          </a:solidFill>
          <a:latin typeface="Times" charset="0"/>
          <a:ea typeface="ＭＳ Ｐゴシック" charset="0"/>
          <a:cs typeface="Arial" charset="0"/>
        </a:defRPr>
      </a:lvl9pPr>
    </p:titleStyle>
    <p:bodyStyle>
      <a:lvl1pPr marL="342900" indent="-342900" algn="l" rtl="0" eaLnBrk="1" fontAlgn="base" hangingPunct="1">
        <a:spcBef>
          <a:spcPct val="20000"/>
        </a:spcBef>
        <a:spcAft>
          <a:spcPct val="0"/>
        </a:spcAft>
        <a:buChar char="•"/>
        <a:defRPr sz="3200">
          <a:solidFill>
            <a:srgbClr val="545454"/>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rgbClr val="545454"/>
          </a:solidFill>
          <a:latin typeface="+mn-lt"/>
          <a:ea typeface="ＭＳ Ｐゴシック" charset="0"/>
          <a:cs typeface="Arial" charset="0"/>
        </a:defRPr>
      </a:lvl2pPr>
      <a:lvl3pPr marL="1143000" indent="-228600" algn="l" rtl="0" eaLnBrk="1" fontAlgn="base" hangingPunct="1">
        <a:spcBef>
          <a:spcPct val="20000"/>
        </a:spcBef>
        <a:spcAft>
          <a:spcPct val="0"/>
        </a:spcAft>
        <a:buChar char="•"/>
        <a:defRPr sz="2400">
          <a:solidFill>
            <a:srgbClr val="545454"/>
          </a:solidFill>
          <a:latin typeface="+mn-lt"/>
          <a:ea typeface="Arial" charset="0"/>
          <a:cs typeface="Arial" charset="0"/>
        </a:defRPr>
      </a:lvl3pPr>
      <a:lvl4pPr marL="1600200" indent="-228600" algn="l" rtl="0" eaLnBrk="1" fontAlgn="base" hangingPunct="1">
        <a:spcBef>
          <a:spcPct val="20000"/>
        </a:spcBef>
        <a:spcAft>
          <a:spcPct val="0"/>
        </a:spcAft>
        <a:buChar char="–"/>
        <a:defRPr sz="2000">
          <a:solidFill>
            <a:srgbClr val="545454"/>
          </a:solidFill>
          <a:latin typeface="+mn-lt"/>
          <a:ea typeface="Arial" charset="0"/>
          <a:cs typeface="Arial" charset="0"/>
        </a:defRPr>
      </a:lvl4pPr>
      <a:lvl5pPr marL="2057400" indent="-228600" algn="l" rtl="0" eaLnBrk="1" fontAlgn="base" hangingPunct="1">
        <a:spcBef>
          <a:spcPct val="20000"/>
        </a:spcBef>
        <a:spcAft>
          <a:spcPct val="0"/>
        </a:spcAft>
        <a:buChar char="»"/>
        <a:defRPr sz="2000">
          <a:solidFill>
            <a:srgbClr val="545454"/>
          </a:solidFill>
          <a:latin typeface="+mn-lt"/>
          <a:ea typeface="Arial" charset="0"/>
          <a:cs typeface="Arial" charset="0"/>
        </a:defRPr>
      </a:lvl5pPr>
      <a:lvl6pPr marL="2514600" indent="-228600" algn="l" rtl="0" eaLnBrk="1" fontAlgn="base" hangingPunct="1">
        <a:spcBef>
          <a:spcPct val="20000"/>
        </a:spcBef>
        <a:spcAft>
          <a:spcPct val="0"/>
        </a:spcAft>
        <a:buChar char="»"/>
        <a:defRPr sz="2000">
          <a:solidFill>
            <a:srgbClr val="545454"/>
          </a:solidFill>
          <a:latin typeface="+mn-lt"/>
          <a:ea typeface="Arial" charset="0"/>
          <a:cs typeface="+mn-cs"/>
        </a:defRPr>
      </a:lvl6pPr>
      <a:lvl7pPr marL="2971800" indent="-228600" algn="l" rtl="0" eaLnBrk="1" fontAlgn="base" hangingPunct="1">
        <a:spcBef>
          <a:spcPct val="20000"/>
        </a:spcBef>
        <a:spcAft>
          <a:spcPct val="0"/>
        </a:spcAft>
        <a:buChar char="»"/>
        <a:defRPr sz="2000">
          <a:solidFill>
            <a:srgbClr val="545454"/>
          </a:solidFill>
          <a:latin typeface="+mn-lt"/>
          <a:ea typeface="Arial" charset="0"/>
          <a:cs typeface="+mn-cs"/>
        </a:defRPr>
      </a:lvl7pPr>
      <a:lvl8pPr marL="3429000" indent="-228600" algn="l" rtl="0" eaLnBrk="1" fontAlgn="base" hangingPunct="1">
        <a:spcBef>
          <a:spcPct val="20000"/>
        </a:spcBef>
        <a:spcAft>
          <a:spcPct val="0"/>
        </a:spcAft>
        <a:buChar char="»"/>
        <a:defRPr sz="2000">
          <a:solidFill>
            <a:srgbClr val="545454"/>
          </a:solidFill>
          <a:latin typeface="+mn-lt"/>
          <a:ea typeface="Arial" charset="0"/>
          <a:cs typeface="+mn-cs"/>
        </a:defRPr>
      </a:lvl8pPr>
      <a:lvl9pPr marL="3886200" indent="-228600" algn="l" rtl="0" eaLnBrk="1" fontAlgn="base" hangingPunct="1">
        <a:spcBef>
          <a:spcPct val="20000"/>
        </a:spcBef>
        <a:spcAft>
          <a:spcPct val="0"/>
        </a:spcAft>
        <a:buChar char="»"/>
        <a:defRPr sz="2000">
          <a:solidFill>
            <a:srgbClr val="545454"/>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accounting@mech.utah.edu"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mech.utah.edu/"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mailto:accounting@mech.utah.edu"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247" y="1630465"/>
            <a:ext cx="4559300" cy="1990404"/>
          </a:xfrm>
          <a:prstGeom prst="rect">
            <a:avLst/>
          </a:prstGeom>
        </p:spPr>
      </p:pic>
      <p:sp>
        <p:nvSpPr>
          <p:cNvPr id="5" name="TextBox 4"/>
          <p:cNvSpPr txBox="1"/>
          <p:nvPr/>
        </p:nvSpPr>
        <p:spPr>
          <a:xfrm>
            <a:off x="2438400" y="3620869"/>
            <a:ext cx="4279011" cy="646331"/>
          </a:xfrm>
          <a:prstGeom prst="rect">
            <a:avLst/>
          </a:prstGeom>
          <a:noFill/>
        </p:spPr>
        <p:txBody>
          <a:bodyPr wrap="none" rtlCol="0">
            <a:spAutoFit/>
          </a:bodyPr>
          <a:lstStyle/>
          <a:p>
            <a:pPr algn="ctr"/>
            <a:r>
              <a:rPr lang="en-US" sz="3600" b="1" dirty="0"/>
              <a:t>Training for Travelers</a:t>
            </a:r>
          </a:p>
        </p:txBody>
      </p:sp>
    </p:spTree>
    <p:extLst>
      <p:ext uri="{BB962C8B-B14F-4D97-AF65-F5344CB8AC3E}">
        <p14:creationId xmlns:p14="http://schemas.microsoft.com/office/powerpoint/2010/main" val="802243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9A60-4A1A-9548-B96B-71D9EDDD42E6}"/>
              </a:ext>
            </a:extLst>
          </p:cNvPr>
          <p:cNvSpPr>
            <a:spLocks noGrp="1"/>
          </p:cNvSpPr>
          <p:nvPr>
            <p:ph type="title"/>
          </p:nvPr>
        </p:nvSpPr>
        <p:spPr>
          <a:xfrm>
            <a:off x="457200" y="533400"/>
            <a:ext cx="8229600" cy="1143000"/>
          </a:xfrm>
        </p:spPr>
        <p:txBody>
          <a:bodyPr>
            <a:normAutofit/>
          </a:bodyPr>
          <a:lstStyle/>
          <a:p>
            <a:r>
              <a:rPr lang="en-US" sz="3600" b="1" dirty="0">
                <a:latin typeface="+mn-lt"/>
              </a:rPr>
              <a:t>Update Request/Expense Delegates</a:t>
            </a:r>
          </a:p>
        </p:txBody>
      </p:sp>
      <p:pic>
        <p:nvPicPr>
          <p:cNvPr id="4" name="Content Placeholder 3">
            <a:extLst>
              <a:ext uri="{FF2B5EF4-FFF2-40B4-BE49-F238E27FC236}">
                <a16:creationId xmlns:a16="http://schemas.microsoft.com/office/drawing/2014/main" id="{00A8583A-5AF8-2049-BA46-D9EAEB99C9BF}"/>
              </a:ext>
            </a:extLst>
          </p:cNvPr>
          <p:cNvPicPr>
            <a:picLocks noGrp="1" noChangeAspect="1"/>
          </p:cNvPicPr>
          <p:nvPr>
            <p:ph idx="1"/>
          </p:nvPr>
        </p:nvPicPr>
        <p:blipFill>
          <a:blip r:embed="rId2"/>
          <a:stretch>
            <a:fillRect/>
          </a:stretch>
        </p:blipFill>
        <p:spPr>
          <a:xfrm>
            <a:off x="1092723" y="2133600"/>
            <a:ext cx="6958553" cy="4038600"/>
          </a:xfrm>
          <a:prstGeom prst="rect">
            <a:avLst/>
          </a:prstGeom>
        </p:spPr>
      </p:pic>
      <p:sp>
        <p:nvSpPr>
          <p:cNvPr id="5" name="TextBox 4">
            <a:extLst>
              <a:ext uri="{FF2B5EF4-FFF2-40B4-BE49-F238E27FC236}">
                <a16:creationId xmlns:a16="http://schemas.microsoft.com/office/drawing/2014/main" id="{BABE8047-3D1C-4F4D-BF99-E8BAC504BB0E}"/>
              </a:ext>
            </a:extLst>
          </p:cNvPr>
          <p:cNvSpPr txBox="1"/>
          <p:nvPr/>
        </p:nvSpPr>
        <p:spPr>
          <a:xfrm>
            <a:off x="965461" y="1535668"/>
            <a:ext cx="7213076" cy="369332"/>
          </a:xfrm>
          <a:prstGeom prst="rect">
            <a:avLst/>
          </a:prstGeom>
          <a:noFill/>
        </p:spPr>
        <p:txBody>
          <a:bodyPr wrap="square" rtlCol="0">
            <a:spAutoFit/>
          </a:bodyPr>
          <a:lstStyle/>
          <a:p>
            <a:r>
              <a:rPr lang="en-US" dirty="0"/>
              <a:t>Assign people to Prepare, Submit, or Approve on your behalf inside Profile</a:t>
            </a:r>
          </a:p>
        </p:txBody>
      </p:sp>
    </p:spTree>
    <p:extLst>
      <p:ext uri="{BB962C8B-B14F-4D97-AF65-F5344CB8AC3E}">
        <p14:creationId xmlns:p14="http://schemas.microsoft.com/office/powerpoint/2010/main" val="4274081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5" name="TextBox 4"/>
          <p:cNvSpPr txBox="1"/>
          <p:nvPr/>
        </p:nvSpPr>
        <p:spPr>
          <a:xfrm>
            <a:off x="1028700" y="1022396"/>
            <a:ext cx="7086600" cy="1077218"/>
          </a:xfrm>
          <a:prstGeom prst="rect">
            <a:avLst/>
          </a:prstGeom>
          <a:noFill/>
        </p:spPr>
        <p:txBody>
          <a:bodyPr wrap="square" rtlCol="0">
            <a:spAutoFit/>
          </a:bodyPr>
          <a:lstStyle/>
          <a:p>
            <a:pPr algn="ctr"/>
            <a:r>
              <a:rPr lang="en-US" sz="3200" b="1" dirty="0"/>
              <a:t>Group/Arranger </a:t>
            </a:r>
            <a:r>
              <a:rPr lang="en-US" sz="3200" b="1" dirty="0" err="1"/>
              <a:t>TCard</a:t>
            </a:r>
            <a:endParaRPr lang="en-US" sz="3200" b="1" dirty="0"/>
          </a:p>
          <a:p>
            <a:pPr algn="ctr"/>
            <a:r>
              <a:rPr lang="en-US" sz="3200" b="1" dirty="0"/>
              <a:t>Credit Card</a:t>
            </a:r>
          </a:p>
        </p:txBody>
      </p:sp>
      <p:sp>
        <p:nvSpPr>
          <p:cNvPr id="6" name="TextBox 5"/>
          <p:cNvSpPr txBox="1"/>
          <p:nvPr/>
        </p:nvSpPr>
        <p:spPr>
          <a:xfrm>
            <a:off x="762000" y="2262689"/>
            <a:ext cx="7848600" cy="3693319"/>
          </a:xfrm>
          <a:prstGeom prst="rect">
            <a:avLst/>
          </a:prstGeom>
          <a:noFill/>
        </p:spPr>
        <p:txBody>
          <a:bodyPr wrap="square" rtlCol="0">
            <a:spAutoFit/>
          </a:bodyPr>
          <a:lstStyle/>
          <a:p>
            <a:pPr marL="285750" indent="-285750" algn="just">
              <a:buFont typeface="Arial" panose="020B0604020202020204" pitchFamily="34" charset="0"/>
              <a:buChar char="•"/>
            </a:pPr>
            <a:r>
              <a:rPr lang="en-US" sz="2400" dirty="0"/>
              <a:t>Group/Department Travel Arranger </a:t>
            </a:r>
            <a:r>
              <a:rPr lang="en-US" sz="2400" dirty="0" err="1"/>
              <a:t>TCard</a:t>
            </a:r>
            <a:r>
              <a:rPr lang="en-US" sz="2400" dirty="0"/>
              <a:t> can be used for Employee, Guest or Group </a:t>
            </a:r>
            <a:r>
              <a:rPr lang="en-US" sz="2400" dirty="0" err="1"/>
              <a:t>Tripsto</a:t>
            </a:r>
            <a:r>
              <a:rPr lang="en-US" sz="2400" dirty="0"/>
              <a:t> pay for travel expenses:</a:t>
            </a:r>
          </a:p>
          <a:p>
            <a:pPr marL="742950" lvl="1" indent="-285750" algn="just">
              <a:buFont typeface="Arial" panose="020B0604020202020204" pitchFamily="34" charset="0"/>
              <a:buChar char="•"/>
            </a:pPr>
            <a:r>
              <a:rPr lang="en-US" sz="2400" dirty="0"/>
              <a:t>Conference Registration Fees for Employee/Guest</a:t>
            </a:r>
          </a:p>
          <a:p>
            <a:pPr marL="742950" lvl="1" indent="-285750" algn="just">
              <a:buFont typeface="Arial" panose="020B0604020202020204" pitchFamily="34" charset="0"/>
              <a:buChar char="•"/>
            </a:pPr>
            <a:r>
              <a:rPr lang="en-US" sz="2400" dirty="0"/>
              <a:t>Lodging/Hotel Pre-Payments for Employee/Guest</a:t>
            </a:r>
          </a:p>
          <a:p>
            <a:pPr marL="285750" indent="-285750" algn="just">
              <a:buFont typeface="Arial" panose="020B0604020202020204" pitchFamily="34" charset="0"/>
              <a:buChar char="•"/>
            </a:pPr>
            <a:endParaRPr lang="en-US" sz="2400" dirty="0"/>
          </a:p>
          <a:p>
            <a:pPr marL="285750" indent="-285750" algn="just">
              <a:buFont typeface="Arial" panose="020B0604020202020204" pitchFamily="34" charset="0"/>
              <a:buChar char="•"/>
            </a:pPr>
            <a:r>
              <a:rPr lang="en-US" sz="2400" dirty="0"/>
              <a:t>A personal credit card is required if you chose to </a:t>
            </a:r>
            <a:r>
              <a:rPr lang="en-US" sz="2400" dirty="0">
                <a:solidFill>
                  <a:srgbClr val="000000"/>
                </a:solidFill>
              </a:rPr>
              <a:t>reserve </a:t>
            </a:r>
            <a:r>
              <a:rPr lang="en-US" sz="2400" dirty="0"/>
              <a:t>a hotel through UTravel. The </a:t>
            </a:r>
            <a:r>
              <a:rPr lang="en-US" sz="2400" dirty="0">
                <a:solidFill>
                  <a:srgbClr val="000000"/>
                </a:solidFill>
              </a:rPr>
              <a:t>credit card </a:t>
            </a:r>
            <a:r>
              <a:rPr lang="en-US" sz="2400" dirty="0"/>
              <a:t>will not be charged and is only used to reserve/guarantee the    room, and is protected and masked by Concur.</a:t>
            </a:r>
          </a:p>
          <a:p>
            <a:endParaRPr lang="en-US" dirty="0"/>
          </a:p>
        </p:txBody>
      </p:sp>
    </p:spTree>
    <p:extLst>
      <p:ext uri="{BB962C8B-B14F-4D97-AF65-F5344CB8AC3E}">
        <p14:creationId xmlns:p14="http://schemas.microsoft.com/office/powerpoint/2010/main" val="3092942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5" name="TextBox 4"/>
          <p:cNvSpPr txBox="1"/>
          <p:nvPr/>
        </p:nvSpPr>
        <p:spPr>
          <a:xfrm>
            <a:off x="1066800" y="1447800"/>
            <a:ext cx="7086600" cy="646331"/>
          </a:xfrm>
          <a:prstGeom prst="rect">
            <a:avLst/>
          </a:prstGeom>
          <a:noFill/>
        </p:spPr>
        <p:txBody>
          <a:bodyPr wrap="square" rtlCol="0">
            <a:spAutoFit/>
          </a:bodyPr>
          <a:lstStyle/>
          <a:p>
            <a:pPr algn="ctr"/>
            <a:r>
              <a:rPr lang="en-US" sz="3600" b="1" dirty="0"/>
              <a:t>Submit New Travel Request</a:t>
            </a:r>
          </a:p>
        </p:txBody>
      </p:sp>
      <p:sp>
        <p:nvSpPr>
          <p:cNvPr id="6" name="TextBox 5"/>
          <p:cNvSpPr txBox="1"/>
          <p:nvPr/>
        </p:nvSpPr>
        <p:spPr>
          <a:xfrm>
            <a:off x="856040" y="2286000"/>
            <a:ext cx="7848600" cy="3693319"/>
          </a:xfrm>
          <a:prstGeom prst="rect">
            <a:avLst/>
          </a:prstGeom>
          <a:noFill/>
        </p:spPr>
        <p:txBody>
          <a:bodyPr wrap="square" rtlCol="0">
            <a:spAutoFit/>
          </a:bodyPr>
          <a:lstStyle/>
          <a:p>
            <a:pPr marL="342900" indent="-342900">
              <a:buAutoNum type="arabicPeriod"/>
            </a:pPr>
            <a:r>
              <a:rPr lang="en-US" b="1" dirty="0"/>
              <a:t>Submit New Travel Request</a:t>
            </a:r>
            <a:r>
              <a:rPr lang="en-US" dirty="0"/>
              <a:t>: </a:t>
            </a:r>
            <a:r>
              <a:rPr lang="en-US" b="1" i="1" dirty="0">
                <a:solidFill>
                  <a:srgbClr val="FF0000"/>
                </a:solidFill>
              </a:rPr>
              <a:t>one day </a:t>
            </a:r>
            <a:r>
              <a:rPr lang="en-US" dirty="0"/>
              <a:t>prior to leaving for all Domestic Travel, and </a:t>
            </a:r>
            <a:r>
              <a:rPr lang="en-US" b="1" i="1" dirty="0">
                <a:solidFill>
                  <a:srgbClr val="FF0000"/>
                </a:solidFill>
              </a:rPr>
              <a:t>three weeks </a:t>
            </a:r>
            <a:r>
              <a:rPr lang="en-US" dirty="0"/>
              <a:t>prior for all International Travel.  </a:t>
            </a:r>
          </a:p>
          <a:p>
            <a:pPr marL="742950" lvl="1" indent="-285750">
              <a:buFont typeface="Arial" panose="020B0604020202020204" pitchFamily="34" charset="0"/>
              <a:buChar char="•"/>
            </a:pPr>
            <a:r>
              <a:rPr lang="en-US" dirty="0"/>
              <a:t>	http://mech.utah.edu </a:t>
            </a:r>
          </a:p>
          <a:p>
            <a:pPr marL="742950" lvl="1" indent="-285750">
              <a:buFont typeface="Arial" panose="020B0604020202020204" pitchFamily="34" charset="0"/>
              <a:buChar char="•"/>
            </a:pPr>
            <a:r>
              <a:rPr lang="en-US" dirty="0"/>
              <a:t>	Resources</a:t>
            </a:r>
          </a:p>
          <a:p>
            <a:pPr marL="742950" lvl="1" indent="-285750">
              <a:buFont typeface="Arial" panose="020B0604020202020204" pitchFamily="34" charset="0"/>
              <a:buChar char="•"/>
            </a:pPr>
            <a:r>
              <a:rPr lang="en-US" dirty="0"/>
              <a:t>	Office Forms</a:t>
            </a:r>
          </a:p>
          <a:p>
            <a:pPr marL="742950" lvl="1" indent="-285750">
              <a:buFont typeface="Arial" panose="020B0604020202020204" pitchFamily="34" charset="0"/>
              <a:buChar char="•"/>
            </a:pPr>
            <a:r>
              <a:rPr lang="en-US" dirty="0"/>
              <a:t>	New Travel Request</a:t>
            </a:r>
          </a:p>
          <a:p>
            <a:pPr marL="742950" lvl="1" indent="-285750">
              <a:buFont typeface="Arial" panose="020B0604020202020204" pitchFamily="34" charset="0"/>
              <a:buChar char="•"/>
            </a:pPr>
            <a:r>
              <a:rPr lang="en-US" dirty="0"/>
              <a:t>	Email New Travel Request: </a:t>
            </a:r>
          </a:p>
          <a:p>
            <a:pPr marL="1200150" lvl="2" indent="-285750">
              <a:buFont typeface="Arial" panose="020B0604020202020204" pitchFamily="34" charset="0"/>
              <a:buChar char="•"/>
            </a:pPr>
            <a:r>
              <a:rPr lang="en-US" b="1" dirty="0"/>
              <a:t>Travel Arranger:   </a:t>
            </a:r>
            <a:r>
              <a:rPr lang="en-US" dirty="0">
                <a:hlinkClick r:id="rId3"/>
              </a:rPr>
              <a:t>accounting@mech.utah.edu</a:t>
            </a:r>
            <a:endParaRPr lang="en-US" dirty="0"/>
          </a:p>
          <a:p>
            <a:pPr marL="742950" lvl="1" indent="-285750">
              <a:buFont typeface="Arial" panose="020B0604020202020204" pitchFamily="34" charset="0"/>
              <a:buChar char="•"/>
            </a:pPr>
            <a:r>
              <a:rPr lang="en-US" dirty="0"/>
              <a:t>Please make sure that your Travel Arranger can book travel, prepare, submit, and approve on your behalf.</a:t>
            </a:r>
          </a:p>
          <a:p>
            <a:pPr marL="742950" lvl="1" indent="-285750">
              <a:buFont typeface="Arial" panose="020B0604020202020204" pitchFamily="34" charset="0"/>
              <a:buChar char="•"/>
            </a:pPr>
            <a:r>
              <a:rPr lang="en-US" dirty="0">
                <a:solidFill>
                  <a:srgbClr val="000000"/>
                </a:solidFill>
              </a:rPr>
              <a:t>Once full approved you can use the booking link to reserve air, car and/or hotel?</a:t>
            </a:r>
          </a:p>
          <a:p>
            <a:endParaRPr lang="en-US" dirty="0"/>
          </a:p>
        </p:txBody>
      </p:sp>
    </p:spTree>
    <p:extLst>
      <p:ext uri="{BB962C8B-B14F-4D97-AF65-F5344CB8AC3E}">
        <p14:creationId xmlns:p14="http://schemas.microsoft.com/office/powerpoint/2010/main" val="40452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5" name="TextBox 4"/>
          <p:cNvSpPr txBox="1"/>
          <p:nvPr/>
        </p:nvSpPr>
        <p:spPr>
          <a:xfrm>
            <a:off x="1132566" y="1258395"/>
            <a:ext cx="7086600" cy="646331"/>
          </a:xfrm>
          <a:prstGeom prst="rect">
            <a:avLst/>
          </a:prstGeom>
          <a:noFill/>
        </p:spPr>
        <p:txBody>
          <a:bodyPr wrap="square" rtlCol="0">
            <a:spAutoFit/>
          </a:bodyPr>
          <a:lstStyle/>
          <a:p>
            <a:pPr algn="ctr"/>
            <a:r>
              <a:rPr lang="en-US" sz="3600" b="1" dirty="0"/>
              <a:t>Submit Expense Report</a:t>
            </a:r>
          </a:p>
        </p:txBody>
      </p:sp>
      <p:sp>
        <p:nvSpPr>
          <p:cNvPr id="6" name="TextBox 5"/>
          <p:cNvSpPr txBox="1"/>
          <p:nvPr/>
        </p:nvSpPr>
        <p:spPr>
          <a:xfrm>
            <a:off x="914400" y="2029599"/>
            <a:ext cx="7848600" cy="3970318"/>
          </a:xfrm>
          <a:prstGeom prst="rect">
            <a:avLst/>
          </a:prstGeom>
          <a:noFill/>
        </p:spPr>
        <p:txBody>
          <a:bodyPr wrap="square" rtlCol="0">
            <a:spAutoFit/>
          </a:bodyPr>
          <a:lstStyle/>
          <a:p>
            <a:r>
              <a:rPr lang="en-US" b="1" dirty="0"/>
              <a:t>2.  Submit Expense Report</a:t>
            </a:r>
            <a:r>
              <a:rPr lang="en-US" dirty="0"/>
              <a:t>: within </a:t>
            </a:r>
            <a:r>
              <a:rPr lang="en-US" b="1" i="1" dirty="0">
                <a:solidFill>
                  <a:srgbClr val="FF0000"/>
                </a:solidFill>
              </a:rPr>
              <a:t>60 days </a:t>
            </a:r>
            <a:r>
              <a:rPr lang="en-US" dirty="0"/>
              <a:t>of completion of trip.</a:t>
            </a:r>
          </a:p>
          <a:p>
            <a:pPr marL="742950" lvl="1" indent="-285750">
              <a:buFont typeface="Arial" panose="020B0604020202020204" pitchFamily="34" charset="0"/>
              <a:buChar char="•"/>
            </a:pPr>
            <a:r>
              <a:rPr lang="en-US" dirty="0"/>
              <a:t>	</a:t>
            </a:r>
            <a:r>
              <a:rPr lang="en-US" dirty="0">
                <a:hlinkClick r:id="rId3"/>
              </a:rPr>
              <a:t>http://mech.utah.edu</a:t>
            </a:r>
            <a:endParaRPr lang="en-US" dirty="0"/>
          </a:p>
          <a:p>
            <a:pPr marL="742950" lvl="1" indent="-285750">
              <a:buFont typeface="Arial" panose="020B0604020202020204" pitchFamily="34" charset="0"/>
              <a:buChar char="•"/>
            </a:pPr>
            <a:r>
              <a:rPr lang="en-US" dirty="0"/>
              <a:t> 	Resources</a:t>
            </a:r>
          </a:p>
          <a:p>
            <a:pPr marL="742950" lvl="1" indent="-285750">
              <a:buFont typeface="Arial" panose="020B0604020202020204" pitchFamily="34" charset="0"/>
              <a:buChar char="•"/>
            </a:pPr>
            <a:r>
              <a:rPr lang="en-US" dirty="0"/>
              <a:t>	Office Forms</a:t>
            </a:r>
          </a:p>
          <a:p>
            <a:pPr marL="742950" lvl="1" indent="-285750">
              <a:buFont typeface="Arial" panose="020B0604020202020204" pitchFamily="34" charset="0"/>
              <a:buChar char="•"/>
            </a:pPr>
            <a:r>
              <a:rPr lang="en-US" dirty="0"/>
              <a:t>	Travel Reimbursement Request</a:t>
            </a:r>
          </a:p>
          <a:p>
            <a:pPr marL="742950" lvl="1" indent="-285750">
              <a:buFont typeface="Arial" panose="020B0604020202020204" pitchFamily="34" charset="0"/>
              <a:buChar char="•"/>
            </a:pPr>
            <a:r>
              <a:rPr lang="en-US" dirty="0"/>
              <a:t>	Email Travel Reimbursement Request: </a:t>
            </a:r>
          </a:p>
          <a:p>
            <a:pPr marL="1200150" lvl="2" indent="-285750">
              <a:buFont typeface="Arial" panose="020B0604020202020204" pitchFamily="34" charset="0"/>
              <a:buChar char="•"/>
            </a:pPr>
            <a:r>
              <a:rPr lang="en-US" b="1" dirty="0"/>
              <a:t>Travel Arranger</a:t>
            </a:r>
            <a:r>
              <a:rPr lang="en-US" b="1"/>
              <a:t>:   </a:t>
            </a:r>
            <a:r>
              <a:rPr lang="en-US">
                <a:hlinkClick r:id="rId4"/>
              </a:rPr>
              <a:t>account@mech.utah.edu</a:t>
            </a:r>
            <a:endParaRPr lang="en-US" dirty="0"/>
          </a:p>
          <a:p>
            <a:pPr marL="742950" lvl="1" indent="-285750">
              <a:buFont typeface="Arial" panose="020B0604020202020204" pitchFamily="34" charset="0"/>
              <a:buChar char="•"/>
            </a:pPr>
            <a:r>
              <a:rPr lang="en-US" dirty="0"/>
              <a:t>Please make sure that you have uploaded all receipts through Concur online or mobile system so Travel Arranger can expense all items to correct detail, type and source on your behalf.</a:t>
            </a:r>
          </a:p>
          <a:p>
            <a:pPr marL="742950" lvl="1" indent="-285750">
              <a:buFont typeface="Arial" panose="020B0604020202020204" pitchFamily="34" charset="0"/>
              <a:buChar char="•"/>
            </a:pPr>
            <a:r>
              <a:rPr lang="en-US" b="1" u="sng" dirty="0">
                <a:solidFill>
                  <a:srgbClr val="000000"/>
                </a:solidFill>
              </a:rPr>
              <a:t>DO NOT </a:t>
            </a:r>
            <a:r>
              <a:rPr lang="en-US" dirty="0">
                <a:solidFill>
                  <a:srgbClr val="000000"/>
                </a:solidFill>
              </a:rPr>
              <a:t>Submit Request through Concur.  Travel Arranger will submit this for you after reviewing your Travel Reimbursement Request and receipts to ensure that all items submitted to correct expense type, source and activities and chartfields.  </a:t>
            </a:r>
            <a:endParaRPr lang="en-US" dirty="0"/>
          </a:p>
        </p:txBody>
      </p:sp>
    </p:spTree>
    <p:extLst>
      <p:ext uri="{BB962C8B-B14F-4D97-AF65-F5344CB8AC3E}">
        <p14:creationId xmlns:p14="http://schemas.microsoft.com/office/powerpoint/2010/main" val="200506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5" name="TextBox 4"/>
          <p:cNvSpPr txBox="1"/>
          <p:nvPr/>
        </p:nvSpPr>
        <p:spPr>
          <a:xfrm>
            <a:off x="533400" y="1447800"/>
            <a:ext cx="8305800" cy="646331"/>
          </a:xfrm>
          <a:prstGeom prst="rect">
            <a:avLst/>
          </a:prstGeom>
          <a:noFill/>
        </p:spPr>
        <p:txBody>
          <a:bodyPr wrap="square" rtlCol="0">
            <a:spAutoFit/>
          </a:bodyPr>
          <a:lstStyle/>
          <a:p>
            <a:pPr algn="ctr"/>
            <a:r>
              <a:rPr lang="en-US" sz="3600" b="1" dirty="0"/>
              <a:t>7 Things Travelers need to do Themselves</a:t>
            </a:r>
          </a:p>
        </p:txBody>
      </p:sp>
      <p:sp>
        <p:nvSpPr>
          <p:cNvPr id="6" name="TextBox 5"/>
          <p:cNvSpPr txBox="1"/>
          <p:nvPr/>
        </p:nvSpPr>
        <p:spPr>
          <a:xfrm>
            <a:off x="342900" y="2300406"/>
            <a:ext cx="8458200" cy="3970318"/>
          </a:xfrm>
          <a:prstGeom prst="rect">
            <a:avLst/>
          </a:prstGeom>
          <a:noFill/>
        </p:spPr>
        <p:txBody>
          <a:bodyPr wrap="square" rtlCol="0">
            <a:spAutoFit/>
          </a:bodyPr>
          <a:lstStyle/>
          <a:p>
            <a:pPr marL="342900" indent="-342900">
              <a:buAutoNum type="arabicPeriod"/>
            </a:pPr>
            <a:r>
              <a:rPr lang="en-US" dirty="0"/>
              <a:t>Create Concur Personal Information Profile (Slide 5)</a:t>
            </a:r>
          </a:p>
          <a:p>
            <a:pPr marL="342900" indent="-342900">
              <a:buAutoNum type="arabicPeriod"/>
            </a:pPr>
            <a:endParaRPr lang="en-US" dirty="0"/>
          </a:p>
          <a:p>
            <a:pPr marL="342900" indent="-342900">
              <a:buAutoNum type="arabicPeriod"/>
            </a:pPr>
            <a:r>
              <a:rPr lang="en-US" dirty="0"/>
              <a:t>Download and sign in on Mobile Device (Slide 7)</a:t>
            </a:r>
          </a:p>
          <a:p>
            <a:pPr marL="342900" indent="-342900">
              <a:buAutoNum type="arabicPeriod"/>
            </a:pPr>
            <a:endParaRPr lang="en-US" dirty="0"/>
          </a:p>
          <a:p>
            <a:pPr marL="342900" indent="-342900">
              <a:buAutoNum type="arabicPeriod" startAt="3"/>
            </a:pPr>
            <a:r>
              <a:rPr lang="en-US" dirty="0"/>
              <a:t>Verify your UNID@utah.edu (ex: u1234567@utah.edu) email address in profile       (Slide 8)</a:t>
            </a:r>
          </a:p>
          <a:p>
            <a:pPr marL="342900" indent="-342900">
              <a:buAutoNum type="arabicPeriod" startAt="3"/>
            </a:pPr>
            <a:r>
              <a:rPr lang="en-US" dirty="0"/>
              <a:t>Enroll in </a:t>
            </a:r>
            <a:r>
              <a:rPr lang="en-US" b="1" dirty="0"/>
              <a:t>My Travel Network </a:t>
            </a:r>
            <a:r>
              <a:rPr lang="en-US" dirty="0"/>
              <a:t>for reward programs (Optional)</a:t>
            </a:r>
            <a:r>
              <a:rPr lang="en-US" b="1" dirty="0"/>
              <a:t>  </a:t>
            </a:r>
            <a:r>
              <a:rPr lang="en-US" dirty="0"/>
              <a:t>(Slide 9)</a:t>
            </a:r>
            <a:endParaRPr lang="en-US" b="1" dirty="0"/>
          </a:p>
          <a:p>
            <a:pPr marL="342900" indent="-342900">
              <a:buAutoNum type="arabicPeriod" startAt="3"/>
            </a:pPr>
            <a:endParaRPr lang="en-US" b="1" dirty="0"/>
          </a:p>
          <a:p>
            <a:pPr marL="342900" indent="-342900">
              <a:buAutoNum type="arabicPeriod" startAt="3"/>
            </a:pPr>
            <a:r>
              <a:rPr lang="en-US" dirty="0"/>
              <a:t>Update Request/Expense Delegates (Slide 10)</a:t>
            </a:r>
          </a:p>
          <a:p>
            <a:pPr marL="342900" indent="-342900">
              <a:buAutoNum type="arabicPeriod" startAt="3"/>
            </a:pPr>
            <a:endParaRPr lang="en-US" dirty="0">
              <a:solidFill>
                <a:srgbClr val="000000"/>
              </a:solidFill>
            </a:endParaRPr>
          </a:p>
          <a:p>
            <a:pPr marL="342900" indent="-342900">
              <a:buAutoNum type="arabicPeriod" startAt="3"/>
            </a:pPr>
            <a:r>
              <a:rPr lang="en-US" dirty="0">
                <a:solidFill>
                  <a:srgbClr val="000000"/>
                </a:solidFill>
              </a:rPr>
              <a:t>Submit New Travel Request (Slide 12)</a:t>
            </a:r>
          </a:p>
          <a:p>
            <a:pPr marL="342900" indent="-342900">
              <a:buAutoNum type="arabicPeriod" startAt="3"/>
            </a:pPr>
            <a:endParaRPr lang="en-US" dirty="0">
              <a:solidFill>
                <a:srgbClr val="000000"/>
              </a:solidFill>
            </a:endParaRPr>
          </a:p>
          <a:p>
            <a:pPr marL="342900" indent="-342900">
              <a:buAutoNum type="arabicPeriod" startAt="3"/>
            </a:pPr>
            <a:r>
              <a:rPr lang="en-US" dirty="0">
                <a:solidFill>
                  <a:srgbClr val="000000"/>
                </a:solidFill>
              </a:rPr>
              <a:t>Submit Expense Report (Slide 13)</a:t>
            </a:r>
          </a:p>
          <a:p>
            <a:endParaRPr lang="en-US" dirty="0"/>
          </a:p>
        </p:txBody>
      </p:sp>
    </p:spTree>
    <p:extLst>
      <p:ext uri="{BB962C8B-B14F-4D97-AF65-F5344CB8AC3E}">
        <p14:creationId xmlns:p14="http://schemas.microsoft.com/office/powerpoint/2010/main" val="2884195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sp>
        <p:nvSpPr>
          <p:cNvPr id="5" name="Rectangle 3"/>
          <p:cNvSpPr txBox="1">
            <a:spLocks noChangeArrowheads="1"/>
          </p:cNvSpPr>
          <p:nvPr/>
        </p:nvSpPr>
        <p:spPr>
          <a:xfrm>
            <a:off x="533400" y="1981200"/>
            <a:ext cx="8077200" cy="2895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dirty="0"/>
              <a:t>UTravel is the new paperless and mobile system for the</a:t>
            </a:r>
            <a:r>
              <a:rPr lang="en-US" sz="3600" dirty="0">
                <a:solidFill>
                  <a:srgbClr val="FF0000"/>
                </a:solidFill>
              </a:rPr>
              <a:t> </a:t>
            </a:r>
            <a:r>
              <a:rPr lang="en-US" sz="3600" dirty="0"/>
              <a:t>University of Utah. </a:t>
            </a:r>
            <a:r>
              <a:rPr lang="en-US" sz="3600" dirty="0">
                <a:solidFill>
                  <a:srgbClr val="000000"/>
                </a:solidFill>
              </a:rPr>
              <a:t>This system </a:t>
            </a:r>
            <a:r>
              <a:rPr lang="en-US" sz="3600" dirty="0"/>
              <a:t>will increase efficiency, decrease paper waste, </a:t>
            </a:r>
            <a:r>
              <a:rPr lang="en-US" sz="3600" dirty="0">
                <a:solidFill>
                  <a:srgbClr val="000000"/>
                </a:solidFill>
              </a:rPr>
              <a:t>and allow travelers to make travel reservations.</a:t>
            </a:r>
          </a:p>
          <a:p>
            <a:pPr marL="0" indent="0" algn="ctr">
              <a:buNone/>
            </a:pPr>
            <a:endParaRPr lang="en-US" sz="4000" b="1" dirty="0"/>
          </a:p>
          <a:p>
            <a:pPr marL="0" indent="0" algn="ctr">
              <a:buNone/>
            </a:pPr>
            <a:endParaRPr lang="en-US" sz="2000" b="1" dirty="0"/>
          </a:p>
          <a:p>
            <a:pPr marL="0" indent="0" algn="ctr">
              <a:buNone/>
            </a:pPr>
            <a:endParaRPr lang="en-US" sz="2600" b="1" dirty="0"/>
          </a:p>
          <a:p>
            <a:pPr marL="0" indent="0" algn="ctr">
              <a:buNone/>
            </a:pPr>
            <a:endParaRPr lang="en-US" sz="2600" b="1" dirty="0">
              <a:solidFill>
                <a:srgbClr val="FF0000"/>
              </a:solidFill>
            </a:endParaRPr>
          </a:p>
          <a:p>
            <a:endParaRPr lang="en-US" dirty="0"/>
          </a:p>
        </p:txBody>
      </p:sp>
      <p:pic>
        <p:nvPicPr>
          <p:cNvPr id="6" name="Picture 5"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Tree>
    <p:extLst>
      <p:ext uri="{BB962C8B-B14F-4D97-AF65-F5344CB8AC3E}">
        <p14:creationId xmlns:p14="http://schemas.microsoft.com/office/powerpoint/2010/main" val="29685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6" name="Picture 5"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pic>
        <p:nvPicPr>
          <p:cNvPr id="2050" name="Picture 2" descr="https://fbs.admin.utah.edu/download/travel/travel-intro.png">
            <a:extLst>
              <a:ext uri="{FF2B5EF4-FFF2-40B4-BE49-F238E27FC236}">
                <a16:creationId xmlns:a16="http://schemas.microsoft.com/office/drawing/2014/main" id="{F3ECEBB0-6101-4ABD-8E18-DDC6E0E63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13" y="2030770"/>
            <a:ext cx="4267451" cy="32513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fbs.admin.utah.edu/download/travel/epr-intro.png">
            <a:extLst>
              <a:ext uri="{FF2B5EF4-FFF2-40B4-BE49-F238E27FC236}">
                <a16:creationId xmlns:a16="http://schemas.microsoft.com/office/drawing/2014/main" id="{3A0003FE-FEAC-4236-ADCF-BA484AAEC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787" y="2030770"/>
            <a:ext cx="4267451" cy="325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297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5" name="TextBox 4"/>
          <p:cNvSpPr txBox="1"/>
          <p:nvPr/>
        </p:nvSpPr>
        <p:spPr>
          <a:xfrm>
            <a:off x="1066800" y="1447800"/>
            <a:ext cx="7086600" cy="646331"/>
          </a:xfrm>
          <a:prstGeom prst="rect">
            <a:avLst/>
          </a:prstGeom>
          <a:noFill/>
        </p:spPr>
        <p:txBody>
          <a:bodyPr wrap="square" rtlCol="0">
            <a:spAutoFit/>
          </a:bodyPr>
          <a:lstStyle/>
          <a:p>
            <a:pPr algn="ctr"/>
            <a:r>
              <a:rPr lang="en-US" sz="3600" b="1" dirty="0"/>
              <a:t>Login</a:t>
            </a:r>
          </a:p>
        </p:txBody>
      </p:sp>
      <p:sp>
        <p:nvSpPr>
          <p:cNvPr id="6" name="TextBox 5"/>
          <p:cNvSpPr txBox="1"/>
          <p:nvPr/>
        </p:nvSpPr>
        <p:spPr>
          <a:xfrm>
            <a:off x="685800" y="2514600"/>
            <a:ext cx="7848600" cy="2585323"/>
          </a:xfrm>
          <a:prstGeom prst="rect">
            <a:avLst/>
          </a:prstGeom>
          <a:noFill/>
        </p:spPr>
        <p:txBody>
          <a:bodyPr wrap="square" rtlCol="0">
            <a:spAutoFit/>
          </a:bodyPr>
          <a:lstStyle/>
          <a:p>
            <a:pPr marL="342900" indent="-342900">
              <a:buAutoNum type="arabicPeriod"/>
            </a:pPr>
            <a:r>
              <a:rPr lang="en-US" dirty="0"/>
              <a:t>Go to http://</a:t>
            </a:r>
            <a:r>
              <a:rPr lang="en-US" dirty="0" err="1"/>
              <a:t>utravel.utah.edu</a:t>
            </a:r>
            <a:r>
              <a:rPr lang="en-US" dirty="0"/>
              <a:t> – this will route you to your </a:t>
            </a:r>
            <a:r>
              <a:rPr lang="en-US" dirty="0">
                <a:solidFill>
                  <a:srgbClr val="000000"/>
                </a:solidFill>
              </a:rPr>
              <a:t>Campus Information System</a:t>
            </a:r>
            <a:r>
              <a:rPr lang="en-US" dirty="0">
                <a:solidFill>
                  <a:srgbClr val="FF0000"/>
                </a:solidFill>
              </a:rPr>
              <a:t> </a:t>
            </a:r>
            <a:r>
              <a:rPr lang="en-US" dirty="0"/>
              <a:t>(CIS) login.</a:t>
            </a:r>
          </a:p>
          <a:p>
            <a:pPr marL="342900" indent="-342900">
              <a:buAutoNum type="arabicPeriod"/>
            </a:pPr>
            <a:endParaRPr lang="en-US" dirty="0"/>
          </a:p>
          <a:p>
            <a:pPr marL="342900" indent="-342900">
              <a:buAutoNum type="arabicPeriod" startAt="2"/>
            </a:pPr>
            <a:r>
              <a:rPr lang="en-US" dirty="0"/>
              <a:t>Your User Name is your UNID @ </a:t>
            </a:r>
            <a:r>
              <a:rPr lang="en-US" dirty="0" err="1"/>
              <a:t>utah.edu</a:t>
            </a:r>
            <a:r>
              <a:rPr lang="en-US" dirty="0"/>
              <a:t> (ex: u1234567@utah.edu) and your    </a:t>
            </a:r>
            <a:r>
              <a:rPr lang="en-US" dirty="0">
                <a:solidFill>
                  <a:srgbClr val="000000"/>
                </a:solidFill>
              </a:rPr>
              <a:t>Password is the same as your CIS password.</a:t>
            </a:r>
          </a:p>
          <a:p>
            <a:endParaRPr lang="en-US" dirty="0">
              <a:solidFill>
                <a:srgbClr val="000000"/>
              </a:solidFill>
            </a:endParaRPr>
          </a:p>
          <a:p>
            <a:pPr marL="342900" indent="-342900">
              <a:buAutoNum type="arabicPeriod" startAt="3"/>
            </a:pPr>
            <a:r>
              <a:rPr lang="en-US" dirty="0">
                <a:solidFill>
                  <a:srgbClr val="000000"/>
                </a:solidFill>
              </a:rPr>
              <a:t>Changes to your password need to be done through CIS, because they are linked.</a:t>
            </a:r>
          </a:p>
          <a:p>
            <a:pPr marL="342900" indent="-342900">
              <a:buAutoNum type="arabicPeriod" startAt="3"/>
            </a:pPr>
            <a:endParaRPr lang="en-US" dirty="0"/>
          </a:p>
        </p:txBody>
      </p:sp>
    </p:spTree>
    <p:extLst>
      <p:ext uri="{BB962C8B-B14F-4D97-AF65-F5344CB8AC3E}">
        <p14:creationId xmlns:p14="http://schemas.microsoft.com/office/powerpoint/2010/main" val="2717518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5" name="TextBox 4"/>
          <p:cNvSpPr txBox="1"/>
          <p:nvPr/>
        </p:nvSpPr>
        <p:spPr>
          <a:xfrm>
            <a:off x="1066800" y="762000"/>
            <a:ext cx="7086600" cy="646331"/>
          </a:xfrm>
          <a:prstGeom prst="rect">
            <a:avLst/>
          </a:prstGeom>
          <a:noFill/>
        </p:spPr>
        <p:txBody>
          <a:bodyPr wrap="square" rtlCol="0">
            <a:spAutoFit/>
          </a:bodyPr>
          <a:lstStyle/>
          <a:p>
            <a:pPr algn="ctr"/>
            <a:r>
              <a:rPr lang="en-US" sz="3600" b="1" dirty="0"/>
              <a:t>Profile</a:t>
            </a:r>
          </a:p>
        </p:txBody>
      </p:sp>
      <p:sp>
        <p:nvSpPr>
          <p:cNvPr id="6" name="TextBox 5"/>
          <p:cNvSpPr txBox="1"/>
          <p:nvPr/>
        </p:nvSpPr>
        <p:spPr>
          <a:xfrm>
            <a:off x="685800" y="2667000"/>
            <a:ext cx="7848600" cy="1477328"/>
          </a:xfrm>
          <a:prstGeom prst="rect">
            <a:avLst/>
          </a:prstGeom>
          <a:noFill/>
        </p:spPr>
        <p:txBody>
          <a:bodyPr wrap="square" rtlCol="0">
            <a:spAutoFit/>
          </a:bodyPr>
          <a:lstStyle/>
          <a:p>
            <a:pPr marL="342900" indent="-342900">
              <a:buAutoNum type="arabicPeriod"/>
            </a:pPr>
            <a:r>
              <a:rPr lang="en-US" dirty="0"/>
              <a:t>Once you have logged in and are on the home page, click </a:t>
            </a:r>
            <a:r>
              <a:rPr lang="en-US" b="1" dirty="0"/>
              <a:t>Profile</a:t>
            </a:r>
            <a:r>
              <a:rPr lang="en-US" dirty="0"/>
              <a:t> in the top right corner, and then </a:t>
            </a:r>
            <a:r>
              <a:rPr lang="en-US" b="1" dirty="0"/>
              <a:t>Profile Settings</a:t>
            </a:r>
            <a:r>
              <a:rPr lang="en-US" dirty="0"/>
              <a:t>.</a:t>
            </a:r>
          </a:p>
          <a:p>
            <a:pPr marL="342900" indent="-342900">
              <a:buAutoNum type="arabicPeriod"/>
            </a:pPr>
            <a:endParaRPr lang="en-US" dirty="0"/>
          </a:p>
          <a:p>
            <a:pPr marL="342900" indent="-342900">
              <a:buAutoNum type="arabicPeriod" startAt="2"/>
            </a:pPr>
            <a:r>
              <a:rPr lang="en-US" dirty="0"/>
              <a:t>From the Profile Settings page, click </a:t>
            </a:r>
            <a:r>
              <a:rPr lang="en-US" b="1" dirty="0"/>
              <a:t>Personal Information</a:t>
            </a:r>
            <a:r>
              <a:rPr lang="en-US" dirty="0"/>
              <a:t>.</a:t>
            </a:r>
          </a:p>
          <a:p>
            <a:endParaRPr lang="en-US" dirty="0"/>
          </a:p>
        </p:txBody>
      </p:sp>
      <p:sp>
        <p:nvSpPr>
          <p:cNvPr id="7" name="TextBox 6"/>
          <p:cNvSpPr txBox="1"/>
          <p:nvPr/>
        </p:nvSpPr>
        <p:spPr>
          <a:xfrm>
            <a:off x="381000" y="1524000"/>
            <a:ext cx="8382000" cy="923330"/>
          </a:xfrm>
          <a:prstGeom prst="rect">
            <a:avLst/>
          </a:prstGeom>
          <a:noFill/>
        </p:spPr>
        <p:txBody>
          <a:bodyPr wrap="square" rtlCol="0">
            <a:spAutoFit/>
          </a:bodyPr>
          <a:lstStyle/>
          <a:p>
            <a:r>
              <a:rPr lang="en-US" dirty="0"/>
              <a:t>Your UTravel Profile stores your personal information used for booking travel and creating expense reports. Before you begin, it is important to update your personal information to ensure accuracy when booking travel and activating Concur features.</a:t>
            </a:r>
          </a:p>
        </p:txBody>
      </p:sp>
      <p:pic>
        <p:nvPicPr>
          <p:cNvPr id="9" name="Picture 8" descr="Untitle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038600"/>
            <a:ext cx="6972300" cy="2171700"/>
          </a:xfrm>
          <a:prstGeom prst="rect">
            <a:avLst/>
          </a:prstGeom>
        </p:spPr>
      </p:pic>
    </p:spTree>
    <p:extLst>
      <p:ext uri="{BB962C8B-B14F-4D97-AF65-F5344CB8AC3E}">
        <p14:creationId xmlns:p14="http://schemas.microsoft.com/office/powerpoint/2010/main" val="2591133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6" name="TextBox 5"/>
          <p:cNvSpPr txBox="1"/>
          <p:nvPr/>
        </p:nvSpPr>
        <p:spPr>
          <a:xfrm>
            <a:off x="1066800" y="1447800"/>
            <a:ext cx="7086600" cy="646331"/>
          </a:xfrm>
          <a:prstGeom prst="rect">
            <a:avLst/>
          </a:prstGeom>
          <a:noFill/>
        </p:spPr>
        <p:txBody>
          <a:bodyPr wrap="square" rtlCol="0">
            <a:spAutoFit/>
          </a:bodyPr>
          <a:lstStyle/>
          <a:p>
            <a:pPr algn="ctr"/>
            <a:r>
              <a:rPr lang="en-US" sz="3600" b="1" dirty="0"/>
              <a:t>Name and Addresses</a:t>
            </a:r>
          </a:p>
        </p:txBody>
      </p:sp>
      <p:sp>
        <p:nvSpPr>
          <p:cNvPr id="7" name="TextBox 6"/>
          <p:cNvSpPr txBox="1"/>
          <p:nvPr/>
        </p:nvSpPr>
        <p:spPr>
          <a:xfrm>
            <a:off x="533400" y="2514600"/>
            <a:ext cx="8001000" cy="2646878"/>
          </a:xfrm>
          <a:prstGeom prst="rect">
            <a:avLst/>
          </a:prstGeom>
          <a:noFill/>
        </p:spPr>
        <p:txBody>
          <a:bodyPr wrap="square" rtlCol="0">
            <a:spAutoFit/>
          </a:bodyPr>
          <a:lstStyle/>
          <a:p>
            <a:pPr algn="just"/>
            <a:r>
              <a:rPr lang="en-US" sz="2800" dirty="0"/>
              <a:t>Make sure your </a:t>
            </a:r>
            <a:r>
              <a:rPr lang="en-US" sz="2800" b="1" dirty="0"/>
              <a:t>name matches your government issued ID or passport</a:t>
            </a:r>
            <a:r>
              <a:rPr lang="en-US" sz="2800" dirty="0"/>
              <a:t>. The name will transfer to travel bookings made in the UTravel Concur System or the travel agency. </a:t>
            </a:r>
          </a:p>
          <a:p>
            <a:pPr marL="285750" indent="-285750">
              <a:buFont typeface="Arial"/>
              <a:buChar char="•"/>
            </a:pPr>
            <a:endParaRPr lang="en-US" dirty="0"/>
          </a:p>
          <a:p>
            <a:endParaRPr lang="en-US" dirty="0"/>
          </a:p>
          <a:p>
            <a:endParaRPr lang="en-US" dirty="0"/>
          </a:p>
        </p:txBody>
      </p:sp>
    </p:spTree>
    <p:extLst>
      <p:ext uri="{BB962C8B-B14F-4D97-AF65-F5344CB8AC3E}">
        <p14:creationId xmlns:p14="http://schemas.microsoft.com/office/powerpoint/2010/main" val="3644356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5" name="TextBox 4"/>
          <p:cNvSpPr txBox="1"/>
          <p:nvPr/>
        </p:nvSpPr>
        <p:spPr>
          <a:xfrm>
            <a:off x="1066800" y="1295400"/>
            <a:ext cx="7086600" cy="646331"/>
          </a:xfrm>
          <a:prstGeom prst="rect">
            <a:avLst/>
          </a:prstGeom>
          <a:noFill/>
        </p:spPr>
        <p:txBody>
          <a:bodyPr wrap="square" rtlCol="0">
            <a:spAutoFit/>
          </a:bodyPr>
          <a:lstStyle/>
          <a:p>
            <a:pPr algn="ctr"/>
            <a:r>
              <a:rPr lang="en-US" sz="3600" b="1" dirty="0"/>
              <a:t>Mobile Device</a:t>
            </a:r>
          </a:p>
        </p:txBody>
      </p:sp>
      <p:sp>
        <p:nvSpPr>
          <p:cNvPr id="6" name="TextBox 5"/>
          <p:cNvSpPr txBox="1"/>
          <p:nvPr/>
        </p:nvSpPr>
        <p:spPr>
          <a:xfrm>
            <a:off x="685800" y="2286000"/>
            <a:ext cx="7848600" cy="2092881"/>
          </a:xfrm>
          <a:prstGeom prst="rect">
            <a:avLst/>
          </a:prstGeom>
          <a:noFill/>
        </p:spPr>
        <p:txBody>
          <a:bodyPr wrap="square" rtlCol="0">
            <a:spAutoFit/>
          </a:bodyPr>
          <a:lstStyle/>
          <a:p>
            <a:pPr algn="just"/>
            <a:r>
              <a:rPr lang="en-US" sz="2800" dirty="0"/>
              <a:t>Registering a mobile device is required to take advantage of Concur’s mobile technology and upload electronic receipts.</a:t>
            </a:r>
          </a:p>
          <a:p>
            <a:endParaRPr lang="en-US" sz="2800" dirty="0"/>
          </a:p>
          <a:p>
            <a:endParaRPr lang="en-US" dirty="0"/>
          </a:p>
        </p:txBody>
      </p:sp>
      <p:pic>
        <p:nvPicPr>
          <p:cNvPr id="1026" name="Picture 2" descr="SAP Concur App Center">
            <a:extLst>
              <a:ext uri="{FF2B5EF4-FFF2-40B4-BE49-F238E27FC236}">
                <a16:creationId xmlns:a16="http://schemas.microsoft.com/office/drawing/2014/main" id="{D8AA0667-FB85-4BDF-8570-615809987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8620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A645B96-2321-4589-B46C-8756F3455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0750" y="3913573"/>
            <a:ext cx="1904762" cy="1904762"/>
          </a:xfrm>
          <a:prstGeom prst="rect">
            <a:avLst/>
          </a:prstGeom>
        </p:spPr>
      </p:pic>
    </p:spTree>
    <p:extLst>
      <p:ext uri="{BB962C8B-B14F-4D97-AF65-F5344CB8AC3E}">
        <p14:creationId xmlns:p14="http://schemas.microsoft.com/office/powerpoint/2010/main" val="1349299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5" name="TextBox 4"/>
          <p:cNvSpPr txBox="1"/>
          <p:nvPr/>
        </p:nvSpPr>
        <p:spPr>
          <a:xfrm>
            <a:off x="1143000" y="1295400"/>
            <a:ext cx="7086600" cy="646331"/>
          </a:xfrm>
          <a:prstGeom prst="rect">
            <a:avLst/>
          </a:prstGeom>
          <a:noFill/>
        </p:spPr>
        <p:txBody>
          <a:bodyPr wrap="square" rtlCol="0">
            <a:spAutoFit/>
          </a:bodyPr>
          <a:lstStyle/>
          <a:p>
            <a:pPr algn="ctr"/>
            <a:r>
              <a:rPr lang="en-US" sz="3600" b="1" dirty="0">
                <a:solidFill>
                  <a:srgbClr val="000000"/>
                </a:solidFill>
              </a:rPr>
              <a:t>SAP Concur Mobile Registration</a:t>
            </a:r>
          </a:p>
        </p:txBody>
      </p:sp>
      <p:sp>
        <p:nvSpPr>
          <p:cNvPr id="6" name="TextBox 5"/>
          <p:cNvSpPr txBox="1"/>
          <p:nvPr/>
        </p:nvSpPr>
        <p:spPr>
          <a:xfrm>
            <a:off x="800100" y="2521059"/>
            <a:ext cx="7772400" cy="1815882"/>
          </a:xfrm>
          <a:prstGeom prst="rect">
            <a:avLst/>
          </a:prstGeom>
          <a:noFill/>
        </p:spPr>
        <p:txBody>
          <a:bodyPr wrap="square" rtlCol="0">
            <a:spAutoFit/>
          </a:bodyPr>
          <a:lstStyle/>
          <a:p>
            <a:pPr algn="just"/>
            <a:r>
              <a:rPr lang="en-US" sz="2800" dirty="0"/>
              <a:t>To use the Concur Mobile app, open the app on your phone and log in with your Concur Username (this is your UNID@utah.edu address) and the PIN you will create.</a:t>
            </a:r>
          </a:p>
        </p:txBody>
      </p:sp>
    </p:spTree>
    <p:extLst>
      <p:ext uri="{BB962C8B-B14F-4D97-AF65-F5344CB8AC3E}">
        <p14:creationId xmlns:p14="http://schemas.microsoft.com/office/powerpoint/2010/main" val="2685100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11813-38F5-2C4B-8EEE-878B74343DDC}"/>
              </a:ext>
            </a:extLst>
          </p:cNvPr>
          <p:cNvSpPr>
            <a:spLocks noGrp="1"/>
          </p:cNvSpPr>
          <p:nvPr>
            <p:ph type="title"/>
          </p:nvPr>
        </p:nvSpPr>
        <p:spPr>
          <a:xfrm>
            <a:off x="457200" y="533400"/>
            <a:ext cx="8229600" cy="1143000"/>
          </a:xfrm>
        </p:spPr>
        <p:txBody>
          <a:bodyPr>
            <a:normAutofit/>
          </a:bodyPr>
          <a:lstStyle/>
          <a:p>
            <a:r>
              <a:rPr lang="en-US" sz="2400" dirty="0"/>
              <a:t>Add Frequent Traveler Programs &amp; Enroll in </a:t>
            </a:r>
            <a:r>
              <a:rPr lang="en-US" sz="2400" b="1" dirty="0"/>
              <a:t>My Travel Network</a:t>
            </a:r>
          </a:p>
        </p:txBody>
      </p:sp>
      <p:pic>
        <p:nvPicPr>
          <p:cNvPr id="5" name="Content Placeholder 4">
            <a:extLst>
              <a:ext uri="{FF2B5EF4-FFF2-40B4-BE49-F238E27FC236}">
                <a16:creationId xmlns:a16="http://schemas.microsoft.com/office/drawing/2014/main" id="{7121ADF8-9DBB-AF4E-8B52-C9E8B4DD0B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180" y="1600200"/>
            <a:ext cx="7789639" cy="4525963"/>
          </a:xfrm>
        </p:spPr>
      </p:pic>
    </p:spTree>
    <p:extLst>
      <p:ext uri="{BB962C8B-B14F-4D97-AF65-F5344CB8AC3E}">
        <p14:creationId xmlns:p14="http://schemas.microsoft.com/office/powerpoint/2010/main" val="656277695"/>
      </p:ext>
    </p:extLst>
  </p:cSld>
  <p:clrMapOvr>
    <a:masterClrMapping/>
  </p:clrMapOvr>
</p:sld>
</file>

<file path=ppt/theme/theme1.xml><?xml version="1.0" encoding="utf-8"?>
<a:theme xmlns:a="http://schemas.openxmlformats.org/drawingml/2006/main" name="Them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
      <a:dk1>
        <a:srgbClr val="545454"/>
      </a:dk1>
      <a:lt1>
        <a:srgbClr val="FFFFFF"/>
      </a:lt1>
      <a:dk2>
        <a:srgbClr val="545454"/>
      </a:dk2>
      <a:lt2>
        <a:srgbClr val="808080"/>
      </a:lt2>
      <a:accent1>
        <a:srgbClr val="DC9A4C"/>
      </a:accent1>
      <a:accent2>
        <a:srgbClr val="7F1603"/>
      </a:accent2>
      <a:accent3>
        <a:srgbClr val="FFFFFF"/>
      </a:accent3>
      <a:accent4>
        <a:srgbClr val="464646"/>
      </a:accent4>
      <a:accent5>
        <a:srgbClr val="EBCAB2"/>
      </a:accent5>
      <a:accent6>
        <a:srgbClr val="721302"/>
      </a:accent6>
      <a:hlink>
        <a:srgbClr val="687435"/>
      </a:hlink>
      <a:folHlink>
        <a:srgbClr val="677B8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9723</TotalTime>
  <Words>854</Words>
  <Application>Microsoft Office PowerPoint</Application>
  <PresentationFormat>On-screen Show (4:3)</PresentationFormat>
  <Paragraphs>92</Paragraphs>
  <Slides>14</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14</vt:i4>
      </vt:variant>
    </vt:vector>
  </HeadingPairs>
  <TitlesOfParts>
    <vt:vector size="19" baseType="lpstr">
      <vt:lpstr>Arial</vt:lpstr>
      <vt:lpstr>Calibri</vt:lpstr>
      <vt:lpstr>Times</vt:lpstr>
      <vt:lpstr>Theme3</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 Frequent Traveler Programs &amp; Enroll in My Travel Network</vt:lpstr>
      <vt:lpstr>Update Request/Expense Delegates</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Jake O'Connor</dc:creator>
  <cp:lastModifiedBy>David Stevenson</cp:lastModifiedBy>
  <cp:revision>59</cp:revision>
  <cp:lastPrinted>2013-05-15T20:59:10Z</cp:lastPrinted>
  <dcterms:created xsi:type="dcterms:W3CDTF">2013-05-15T20:44:30Z</dcterms:created>
  <dcterms:modified xsi:type="dcterms:W3CDTF">2023-07-13T16:30:32Z</dcterms:modified>
</cp:coreProperties>
</file>